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3" r:id="rId4"/>
    <p:sldId id="268" r:id="rId5"/>
    <p:sldId id="290" r:id="rId6"/>
    <p:sldId id="284" r:id="rId7"/>
    <p:sldId id="285" r:id="rId8"/>
    <p:sldId id="286" r:id="rId9"/>
    <p:sldId id="295" r:id="rId10"/>
    <p:sldId id="296" r:id="rId11"/>
    <p:sldId id="297" r:id="rId12"/>
    <p:sldId id="283" r:id="rId13"/>
    <p:sldId id="270" r:id="rId14"/>
    <p:sldId id="271" r:id="rId15"/>
    <p:sldId id="269" r:id="rId16"/>
    <p:sldId id="273" r:id="rId17"/>
    <p:sldId id="265" r:id="rId18"/>
    <p:sldId id="274" r:id="rId19"/>
    <p:sldId id="275" r:id="rId20"/>
    <p:sldId id="276" r:id="rId21"/>
    <p:sldId id="277" r:id="rId22"/>
    <p:sldId id="278" r:id="rId23"/>
    <p:sldId id="279" r:id="rId24"/>
    <p:sldId id="293" r:id="rId25"/>
    <p:sldId id="294" r:id="rId26"/>
    <p:sldId id="261" r:id="rId27"/>
    <p:sldId id="291" r:id="rId28"/>
    <p:sldId id="298" r:id="rId29"/>
    <p:sldId id="304" r:id="rId30"/>
    <p:sldId id="302" r:id="rId31"/>
    <p:sldId id="303" r:id="rId32"/>
    <p:sldId id="299" r:id="rId33"/>
    <p:sldId id="300" r:id="rId34"/>
    <p:sldId id="30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585" autoAdjust="0"/>
  </p:normalViewPr>
  <p:slideViewPr>
    <p:cSldViewPr snapToGrid="0">
      <p:cViewPr varScale="1">
        <p:scale>
          <a:sx n="66" d="100"/>
          <a:sy n="66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65F49-6A11-4B3A-BB59-CB0E3B3544D2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2AF33-0F5B-4B54-A01F-94610829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icron.com/products/datasheets/fd80077c-7cfa-438a-927a-e6a78d630271" TargetMode="External"/><Relationship Id="rId3" Type="http://schemas.openxmlformats.org/officeDocument/2006/relationships/hyperlink" Target="http://www.micron.com/parts/dram/mobile-ddr3-sdram/edfb164a1ma-gd-f?pc=" TargetMode="External"/><Relationship Id="rId7" Type="http://schemas.openxmlformats.org/officeDocument/2006/relationships/hyperlink" Target="http://ark.intel.com/products/84666/Intel-Core-M-5Y31-Processor-4M-Cache-up-to-2_40-GHz" TargetMode="External"/><Relationship Id="rId12" Type="http://schemas.openxmlformats.org/officeDocument/2006/relationships/hyperlink" Target="http://www.ti.com/lit/wp/spmy009/spmy009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ti.com/product/sn6501" TargetMode="External"/><Relationship Id="rId11" Type="http://schemas.openxmlformats.org/officeDocument/2006/relationships/hyperlink" Target="https://chipworks.secure.force.com/catalog/ProductDetails?sku=TEX-LM4FS1EH&amp;viewState=DetailView&amp;cartID=&amp;g=" TargetMode="External"/><Relationship Id="rId5" Type="http://schemas.openxmlformats.org/officeDocument/2006/relationships/hyperlink" Target="http://ww1.microchip.com/downloads/en/DeviceDoc/emc1704-2refsch.pdf" TargetMode="External"/><Relationship Id="rId10" Type="http://schemas.openxmlformats.org/officeDocument/2006/relationships/hyperlink" Target="https://www.ifixit.com/Teardown/iPad+Air+2+Teardown/30592#s71653" TargetMode="External"/><Relationship Id="rId4" Type="http://schemas.openxmlformats.org/officeDocument/2006/relationships/hyperlink" Target="http://www.nxp.com/documents/data_sheet/LPC11U3X.pdf" TargetMode="External"/><Relationship Id="rId9" Type="http://schemas.openxmlformats.org/officeDocument/2006/relationships/hyperlink" Target="http://www.reddit.com/r/networking/comments/1u1iql/potential_compatibility_issue_between_apple_2013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ixit.com/Guide/Disassembling+Samsung+Laptop+Ultrabook+NP530U3B/23322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Pictures</a:t>
            </a:r>
            <a:r>
              <a:rPr lang="en-US" baseline="0" dirty="0" smtClean="0"/>
              <a:t> of boards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68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Retina </a:t>
            </a:r>
            <a:r>
              <a:rPr lang="en-US" dirty="0" err="1" smtClean="0"/>
              <a:t>macbook</a:t>
            </a:r>
            <a:r>
              <a:rPr lang="en-US" dirty="0" smtClean="0"/>
              <a:t> 2015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Elpida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/Micron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FB164A1MA-GD-F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8 GB LPDDR3 Mobile RAM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Toshiba TH58TFT0DFKLAVF NB2953 128 GB MLC NAND Flash memory (+ 128 GB on the reverse side for a total of 256 GB)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NXP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11U37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microcontroller; 128 kB flash, 10kB SRAM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SMSC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1704-2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Temperature Sensor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Texas Instruments SN6508 (probably power converter related to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SN6501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SR23G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Core M-5Y31 CPU (Dual-Core, 1.1 GHz, Turbo Boost up to 2.4 GHz) with Intel HD Graphics 5300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 Hynix H9TKNNN4GDMRRR-NGM 4 Gb (512 MB) LPDDR2-SDRAM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Toshiba TH58TFT0DFKLAVF 128 GB MLC NAND Flash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Elpida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/Micron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J4216EFBG-GNL-F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DDR3 SDRAM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Broadcom BCM15700A2,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appears to 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wireless networking chipset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Murata 339S0250 (Likely an iteration of the 339S02541 Wi-Fi module found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iPad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 Air 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Texas Instruments/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Stellaris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LM4FS1EH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SMC Controller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(Replacement codename for TM4EA231)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74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2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10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0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45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98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57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31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9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Pictures</a:t>
            </a:r>
            <a:r>
              <a:rPr lang="en-US" baseline="0" dirty="0" smtClean="0"/>
              <a:t> of boards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01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08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50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80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Samsung teardown, picture with asmedia controller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https://www.ifixit.com/Guide/Disassembling+Samsung+Laptop+Ultrabook+NP530U3B/23322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67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USB LTE card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24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USB LTE card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80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USB LTE card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67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13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66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1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Disclosed vulnerabilities and breakdown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47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Disclosed vulnerabilities and breakdown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61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Disclosed vulnerabilities and breakdown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512DA-486C-4C7B-948A-EDD7E648F2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12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9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3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9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56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41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ifix</a:t>
            </a:r>
            <a:r>
              <a:rPr lang="en-US" dirty="0" smtClean="0"/>
              <a:t> it teardowns</a:t>
            </a:r>
          </a:p>
          <a:p>
            <a:endParaRPr lang="en-US" dirty="0" smtClean="0"/>
          </a:p>
          <a:p>
            <a:r>
              <a:rPr lang="en-US" dirty="0" smtClean="0"/>
              <a:t>We all know about the BIOS let’s move on.</a:t>
            </a:r>
          </a:p>
          <a:p>
            <a:r>
              <a:rPr lang="en-US" dirty="0" err="1" smtClean="0"/>
              <a:t>Refrence</a:t>
            </a:r>
            <a:r>
              <a:rPr lang="en-US" dirty="0" smtClean="0"/>
              <a:t> Yuri’s work and </a:t>
            </a:r>
            <a:r>
              <a:rPr lang="en-US" dirty="0" err="1" smtClean="0"/>
              <a:t>Xeno</a:t>
            </a:r>
            <a:r>
              <a:rPr lang="en-US" dirty="0" smtClean="0"/>
              <a:t>,</a:t>
            </a:r>
            <a:r>
              <a:rPr lang="en-US" baseline="0" dirty="0" smtClean="0"/>
              <a:t> mention </a:t>
            </a:r>
            <a:r>
              <a:rPr lang="en-US" baseline="0" dirty="0" smtClean="0"/>
              <a:t>examples.</a:t>
            </a:r>
            <a:endParaRPr lang="en-US" baseline="0" dirty="0" smtClean="0"/>
          </a:p>
          <a:p>
            <a:r>
              <a:rPr lang="en-US" baseline="0" dirty="0" smtClean="0"/>
              <a:t>Interfaces: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UART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PCI devices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GPU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Network 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I2C – </a:t>
            </a:r>
            <a:r>
              <a:rPr lang="en-US" baseline="0" dirty="0" err="1" smtClean="0"/>
              <a:t>jesse</a:t>
            </a:r>
            <a:r>
              <a:rPr lang="en-US" baseline="0" dirty="0" smtClean="0"/>
              <a:t> (to check if can be discussed ) the EC?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SPI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I2C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LPC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USB </a:t>
            </a:r>
            <a:r>
              <a:rPr lang="en-US" baseline="0" dirty="0" err="1" smtClean="0"/>
              <a:t>perphrials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SOC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$#17 is on die </a:t>
            </a:r>
            <a:r>
              <a:rPr lang="en-US" baseline="0" dirty="0" err="1" smtClean="0"/>
              <a:t>yo</a:t>
            </a:r>
            <a:r>
              <a:rPr lang="en-US" baseline="0" dirty="0" smtClean="0"/>
              <a:t>!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So many things!</a:t>
            </a:r>
          </a:p>
          <a:p>
            <a:pPr marL="685800" lvl="1" indent="-228600">
              <a:buAutoNum type="arabicPeriod"/>
            </a:pPr>
            <a:endParaRPr lang="en-US" baseline="0" dirty="0" smtClean="0"/>
          </a:p>
          <a:p>
            <a:pPr marL="685800" lvl="1" indent="-228600">
              <a:buAutoNum type="arabicPeriod"/>
            </a:pPr>
            <a:endParaRPr lang="en-US" dirty="0" smtClean="0"/>
          </a:p>
          <a:p>
            <a:r>
              <a:rPr lang="en-US" dirty="0" smtClean="0"/>
              <a:t>teardown </a:t>
            </a:r>
            <a:r>
              <a:rPr lang="en-US" dirty="0" smtClean="0"/>
              <a:t>and how many other CPU’s are on a platform.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2AF33-0F5B-4B54-A01F-9461082904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7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2014.hackitoergosum.org/wp-content/uploads/2013/12/cropped-logo_transparent_avec_bordur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767" y="192882"/>
            <a:ext cx="3111881" cy="80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284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1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4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1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0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8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6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7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0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5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A7C01-FDCC-4F30-AE4B-26902034F004}" type="datetimeFigureOut">
              <a:rPr lang="en-US" smtClean="0"/>
              <a:t>11/04/15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77971-C339-4F19-B086-B3109082D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4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cV83uQ54HCk" TargetMode="Externa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353" y="153179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cap="all" dirty="0"/>
              <a:t>THE HIDDEN DANGERS INSIDE THE PLATFORM</a:t>
            </a:r>
            <a:br>
              <a:rPr lang="en-US" b="1" cap="al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-744537"/>
            <a:ext cx="9144000" cy="2387600"/>
          </a:xfrm>
        </p:spPr>
        <p:txBody>
          <a:bodyPr/>
          <a:lstStyle/>
          <a:p>
            <a:r>
              <a:rPr lang="en-US" dirty="0" smtClean="0"/>
              <a:t>Attackers motivation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02286" y="1916019"/>
            <a:ext cx="669125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Stealth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Persistence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Low level security bypass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Data intercepts (USB)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Side channel spying (sensors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Privilege escalation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VM escape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Attack surface review from the inside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2345" y="2192919"/>
            <a:ext cx="6337561" cy="2657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406" y="2167746"/>
            <a:ext cx="7546643" cy="314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2345" y="2192919"/>
            <a:ext cx="6337561" cy="26576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160" y="2292998"/>
            <a:ext cx="3000375" cy="24574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38160" y="2292998"/>
            <a:ext cx="3000375" cy="441701"/>
          </a:xfrm>
          <a:prstGeom prst="round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571" y="2292998"/>
            <a:ext cx="3943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Hide a tiny amounts of data in SPD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OLD attack – change SPD to indicated smaller RAM size and cause memory to wrap around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2345" y="2192919"/>
            <a:ext cx="6337561" cy="26576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160" y="2292998"/>
            <a:ext cx="3000375" cy="24574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38160" y="2734698"/>
            <a:ext cx="3000375" cy="618101"/>
          </a:xfrm>
          <a:prstGeom prst="round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971" y="3404561"/>
            <a:ext cx="394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JEDEC </a:t>
            </a:r>
            <a:r>
              <a:rPr lang="en-US" dirty="0" err="1" smtClean="0"/>
              <a:t>eMMC</a:t>
            </a:r>
            <a:r>
              <a:rPr lang="en-US" dirty="0" smtClean="0"/>
              <a:t> spec 5.1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Introduced FFU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FIELD FIRMWARE UPDATE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13" y="2292998"/>
            <a:ext cx="2575621" cy="94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8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2345" y="2192919"/>
            <a:ext cx="6337561" cy="2657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08" y="1885072"/>
            <a:ext cx="3775159" cy="44772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160" y="2292998"/>
            <a:ext cx="3000375" cy="24574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038160" y="3396343"/>
            <a:ext cx="3000375" cy="491683"/>
          </a:xfrm>
          <a:prstGeom prst="round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5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12345" y="2192919"/>
            <a:ext cx="6337561" cy="2657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160" y="2292998"/>
            <a:ext cx="3000375" cy="24574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038160" y="3836208"/>
            <a:ext cx="3000375" cy="914240"/>
          </a:xfrm>
          <a:prstGeom prst="round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" name="&quot;No&quot; Symbol 2"/>
          <p:cNvSpPr/>
          <p:nvPr/>
        </p:nvSpPr>
        <p:spPr>
          <a:xfrm>
            <a:off x="5870689" y="3711033"/>
            <a:ext cx="1335315" cy="1233715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23094" y="2069892"/>
            <a:ext cx="6107593" cy="2548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36" y="2153232"/>
            <a:ext cx="2981325" cy="38957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214036" y="2153232"/>
            <a:ext cx="3000375" cy="560939"/>
          </a:xfrm>
          <a:prstGeom prst="round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2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23094" y="2069892"/>
            <a:ext cx="6107593" cy="2548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36" y="2153232"/>
            <a:ext cx="2981325" cy="38957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214036" y="2783144"/>
            <a:ext cx="3000375" cy="439027"/>
          </a:xfrm>
          <a:prstGeom prst="round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6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23094" y="2069892"/>
            <a:ext cx="6107593" cy="2548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36" y="2153232"/>
            <a:ext cx="2981325" cy="38957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214036" y="3226169"/>
            <a:ext cx="3000375" cy="439027"/>
          </a:xfrm>
          <a:prstGeom prst="round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418" y="1378423"/>
            <a:ext cx="9144000" cy="83500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Who are we</a:t>
            </a:r>
            <a:endParaRPr lang="en-US" dirty="0"/>
          </a:p>
        </p:txBody>
      </p:sp>
      <p:pic>
        <p:nvPicPr>
          <p:cNvPr id="8194" name="Picture 2" descr="http://securityaffairs.co/wordpress/wp-content/uploads/2015/08/insecure-internal-modem-LTE-tal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0832" y="1378423"/>
            <a:ext cx="43243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8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23094" y="2069892"/>
            <a:ext cx="6107593" cy="2548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36" y="2153232"/>
            <a:ext cx="2981325" cy="38957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194986" y="3691095"/>
            <a:ext cx="3000375" cy="439027"/>
          </a:xfrm>
          <a:prstGeom prst="round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214036" y="4234572"/>
            <a:ext cx="3000375" cy="439027"/>
          </a:xfrm>
          <a:prstGeom prst="round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036" y="2153232"/>
            <a:ext cx="2981325" cy="3895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88" y="983787"/>
            <a:ext cx="7705725" cy="5762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23094" y="2069892"/>
            <a:ext cx="6107593" cy="25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5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23094" y="2069892"/>
            <a:ext cx="6107593" cy="2548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36" y="2153232"/>
            <a:ext cx="2981325" cy="38957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194986" y="4728058"/>
            <a:ext cx="3000375" cy="584171"/>
          </a:xfrm>
          <a:prstGeom prst="round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60" y="2549449"/>
            <a:ext cx="4624287" cy="27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23094" y="2069892"/>
            <a:ext cx="6107593" cy="2548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036" y="2153232"/>
            <a:ext cx="2981325" cy="38957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194986" y="5464786"/>
            <a:ext cx="3000375" cy="584171"/>
          </a:xfrm>
          <a:prstGeom prst="round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640" y="1122363"/>
            <a:ext cx="2983058" cy="55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6128" y="2460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838" y="1700213"/>
            <a:ext cx="9186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curious case of “pluggable”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USB 3.0 SATA dock for external HDD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Controller used is made by asmedia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Release a firmware update tool and patch  back in 2013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http://plugable.com/2013/03/05/usb3-sata-u3-firmware-update </a:t>
            </a:r>
          </a:p>
        </p:txBody>
      </p:sp>
      <p:pic>
        <p:nvPicPr>
          <p:cNvPr id="1026" name="Picture 2" descr="http://dxg49ziwjgkgt.cloudfront.net/wp-content/uploads/2010/07/USB3-SATA-U3-Drive-Shown-23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3850" y="1314450"/>
            <a:ext cx="2190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24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6128" y="2460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6128" y="1295326"/>
            <a:ext cx="6610350" cy="49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0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169863"/>
            <a:ext cx="9144000" cy="973137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625" y="1581150"/>
            <a:ext cx="111442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 smtClean="0"/>
              <a:t>Malware gets installed on a platform via phishing etc.</a:t>
            </a:r>
          </a:p>
          <a:p>
            <a:pPr marL="742950" lvl="1" indent="-285750">
              <a:buFontTx/>
              <a:buChar char="-"/>
            </a:pPr>
            <a:r>
              <a:rPr lang="en-US" sz="3600" dirty="0" smtClean="0"/>
              <a:t>It detects a vulnerable platform component.</a:t>
            </a:r>
          </a:p>
          <a:p>
            <a:pPr marL="1200150" lvl="2" indent="-285750">
              <a:buFontTx/>
              <a:buChar char="-"/>
            </a:pPr>
            <a:r>
              <a:rPr lang="en-US" sz="3600" dirty="0" smtClean="0"/>
              <a:t>Then uses that component for persistence on the device.</a:t>
            </a:r>
          </a:p>
          <a:p>
            <a:pPr marL="285750" indent="-285750">
              <a:buFontTx/>
              <a:buChar char="-"/>
            </a:pPr>
            <a:endParaRPr lang="en-US" sz="3600" dirty="0"/>
          </a:p>
          <a:p>
            <a:pPr marL="285750" indent="-285750">
              <a:buFontTx/>
              <a:buChar char="-"/>
            </a:pPr>
            <a:endParaRPr lang="en-US" sz="3600" dirty="0" smtClean="0"/>
          </a:p>
          <a:p>
            <a:pPr marL="285750" indent="-285750">
              <a:buFontTx/>
              <a:buChar char="-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9662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181684" y="2672861"/>
            <a:ext cx="2968283" cy="3137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8892" y="262475"/>
            <a:ext cx="9144000" cy="973137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Cloud 5"/>
          <p:cNvSpPr/>
          <p:nvPr/>
        </p:nvSpPr>
        <p:spPr>
          <a:xfrm>
            <a:off x="5120639" y="1235612"/>
            <a:ext cx="5106573" cy="353099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01223" y="2898066"/>
            <a:ext cx="1491176" cy="116761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Malware C&amp;C</a:t>
            </a:r>
            <a:endParaRPr lang="en-US" dirty="0"/>
          </a:p>
        </p:txBody>
      </p:sp>
      <p:sp>
        <p:nvSpPr>
          <p:cNvPr id="12" name="Left-Right Arrow 11"/>
          <p:cNvSpPr/>
          <p:nvPr/>
        </p:nvSpPr>
        <p:spPr>
          <a:xfrm>
            <a:off x="3636497" y="3267312"/>
            <a:ext cx="2064726" cy="429125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5876177" flipH="1">
            <a:off x="368008" y="2949521"/>
            <a:ext cx="1656088" cy="1814732"/>
          </a:xfrm>
          <a:prstGeom prst="circularArrow">
            <a:avLst>
              <a:gd name="adj1" fmla="val 12500"/>
              <a:gd name="adj2" fmla="val 965143"/>
              <a:gd name="adj3" fmla="val 20457681"/>
              <a:gd name="adj4" fmla="val 6338837"/>
              <a:gd name="adj5" fmla="val 1149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5155" y="2996539"/>
            <a:ext cx="1941342" cy="9706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LTE module</a:t>
            </a:r>
            <a:endParaRPr lang="en-US" dirty="0"/>
          </a:p>
        </p:txBody>
      </p:sp>
      <p:sp>
        <p:nvSpPr>
          <p:cNvPr id="10" name="Explosion 1 9"/>
          <p:cNvSpPr/>
          <p:nvPr/>
        </p:nvSpPr>
        <p:spPr>
          <a:xfrm>
            <a:off x="520505" y="1420838"/>
            <a:ext cx="4210047" cy="4712796"/>
          </a:xfrm>
          <a:prstGeom prst="irregularSeal1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 rot="5594875">
            <a:off x="4689997" y="4002254"/>
            <a:ext cx="970672" cy="1998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Malware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6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7" grpId="0" animBg="1"/>
      <p:bldP spid="12" grpId="0" animBg="1"/>
      <p:bldP spid="15" grpId="0" animBg="1"/>
      <p:bldP spid="4" grpId="0" animBg="1"/>
      <p:bldP spid="10" grpId="0" animBg="1"/>
      <p:bldP spid="10" grpId="1" animBg="1"/>
      <p:bldP spid="17" grpId="0" animBg="1"/>
      <p:bldP spid="1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V83uQ54HCk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08629" y="1170668"/>
            <a:ext cx="8686799" cy="48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6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Huawei LTE modem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Connected via USB interface in M.2 socket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852" y="2702167"/>
            <a:ext cx="3820058" cy="3553321"/>
          </a:xfrm>
          <a:prstGeom prst="rect">
            <a:avLst/>
          </a:prstGeom>
        </p:spPr>
      </p:pic>
      <p:pic>
        <p:nvPicPr>
          <p:cNvPr id="7" name="Picture 2" descr="http://tssdrcdn.thessdreview1.netdna-cdn.com/wp-content/uploads/2013/11/M2-Connec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5362" y="3229734"/>
            <a:ext cx="4154986" cy="249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0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6030351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Classic platforms</a:t>
            </a:r>
            <a:endParaRPr lang="en-US" dirty="0"/>
          </a:p>
        </p:txBody>
      </p:sp>
      <p:pic>
        <p:nvPicPr>
          <p:cNvPr id="2050" name="Picture 2" descr="http://www.asus.com/microsite/best-100-series-motherboards/assets/img/kv-mai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8024" y="1965278"/>
            <a:ext cx="6444299" cy="425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48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3675" y="1664678"/>
            <a:ext cx="10070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Windows utility for firmware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Firmware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Strings is useful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pads?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923" y="2847975"/>
            <a:ext cx="2251944" cy="2985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239" y="2847975"/>
            <a:ext cx="2229161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10" y="1427356"/>
            <a:ext cx="5377365" cy="4033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488" y="1427356"/>
            <a:ext cx="5389756" cy="404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8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675" y="637670"/>
            <a:ext cx="90497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2998" y="1664678"/>
            <a:ext cx="11073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CVE-2015-5367: Insecure Linux Image in Firmware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CVE-2015-5368: Insecure Firmware Update Authentication</a:t>
            </a: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530" name="Picture 2" descr="https://t1.ftcdn.net/jpg/00/82/97/70/500_F_82977077_OWDrCs1BkCIFKc7GvlTJJbJcvSNu7vc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5033" y="3826252"/>
            <a:ext cx="3684007" cy="245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06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675" y="637670"/>
            <a:ext cx="90497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2998" y="1664678"/>
            <a:ext cx="1107328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of the affected products: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Huawei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ME906V/J/E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HP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725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745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755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820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820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840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840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850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850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1040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1040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Folio 9470m,HP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Revolve 810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Revolve 810 G3,HP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ElitePad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1000 G2,HP Elite x2 1011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430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430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440 G0,HP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440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440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450 G0,HP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450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450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640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645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650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655 G1,HP Pro x2 612 G1,HP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Spectre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x2 13-SMB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Pro,HP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14,HP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14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 G2,HP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15u 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17,HP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Zbook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17 G2,mt41 Thin Client</a:t>
            </a: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31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675" y="637670"/>
            <a:ext cx="90497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2998" y="1664678"/>
            <a:ext cx="1107328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Thanks </a:t>
            </a:r>
            <a:r>
              <a:rPr lang="en-US" sz="2000" dirty="0"/>
              <a:t>for your research and for giving the </a:t>
            </a:r>
            <a:r>
              <a:rPr lang="en-US" sz="2000" dirty="0" err="1"/>
              <a:t>DefCon</a:t>
            </a:r>
            <a:r>
              <a:rPr lang="en-US" sz="2000" dirty="0"/>
              <a:t> talk.  I was there in the </a:t>
            </a:r>
          </a:p>
          <a:p>
            <a:r>
              <a:rPr lang="en-US" sz="2000" dirty="0"/>
              <a:t>audience.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Huawei is refusing to provide the ME906 firmware update directly to end users. </a:t>
            </a:r>
          </a:p>
          <a:p>
            <a:r>
              <a:rPr lang="en-US" sz="2000" dirty="0"/>
              <a:t>Instead, they refer to the OEM partner (Sony, etc.), who in turn knows nothing </a:t>
            </a:r>
          </a:p>
          <a:p>
            <a:r>
              <a:rPr lang="en-US" sz="2000" dirty="0"/>
              <a:t>about this.  It's a classic case of finger pointing.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Do you have any insight and/or suggestions on how an end user of one of these </a:t>
            </a:r>
          </a:p>
          <a:p>
            <a:r>
              <a:rPr lang="en-US" sz="2000" dirty="0"/>
              <a:t>LTE modules can acquire the patch?  In my case, it's the Sony variant.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Thanks in advance for your assistance.  Please excuse the anonymous disposable </a:t>
            </a:r>
          </a:p>
          <a:p>
            <a:r>
              <a:rPr lang="en-US" sz="2000" dirty="0"/>
              <a:t>email, but I'm sure you know it's the only way to remain secure.</a:t>
            </a:r>
          </a:p>
          <a:p>
            <a:r>
              <a:rPr lang="en-US" sz="2000" dirty="0"/>
              <a:t>  </a:t>
            </a:r>
          </a:p>
          <a:p>
            <a:r>
              <a:rPr lang="en-US" sz="2000" dirty="0"/>
              <a:t>Regards</a:t>
            </a:r>
            <a:r>
              <a:rPr lang="en-US" sz="2000" dirty="0" smtClean="0"/>
              <a:t>,</a:t>
            </a:r>
            <a:endParaRPr lang="en-US" sz="2000" dirty="0"/>
          </a:p>
          <a:p>
            <a:r>
              <a:rPr lang="en-US" sz="2000" dirty="0"/>
              <a:t>A (Disgruntled) Huawei Modem </a:t>
            </a:r>
            <a:r>
              <a:rPr lang="en-US" sz="2000" dirty="0" smtClean="0"/>
              <a:t>Owner</a:t>
            </a: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443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6350" y="2836863"/>
            <a:ext cx="9144000" cy="973137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0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231642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Classic platform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47" y="1965278"/>
            <a:ext cx="4260623" cy="4431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406" y="2101623"/>
            <a:ext cx="914400" cy="1000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498" y="3238093"/>
            <a:ext cx="409575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983" y="3755438"/>
            <a:ext cx="333375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21" y="4206108"/>
            <a:ext cx="428625" cy="400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58" y="4722502"/>
            <a:ext cx="495300" cy="409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5393" y="5269879"/>
            <a:ext cx="942975" cy="923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4835" y="2645775"/>
            <a:ext cx="30861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6128" y="2460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941" y="1088978"/>
            <a:ext cx="7730510" cy="54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6128" y="2460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75" y="1085755"/>
            <a:ext cx="7743312" cy="556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6128" y="2460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04" y="1088978"/>
            <a:ext cx="782554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6128" y="246063"/>
            <a:ext cx="7028323" cy="842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Modern platform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6" y="1471686"/>
            <a:ext cx="6905624" cy="46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0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Attackers 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517</Words>
  <Application>Microsoft Office PowerPoint</Application>
  <PresentationFormat>Widescreen</PresentationFormat>
  <Paragraphs>165</Paragraphs>
  <Slides>35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Intel Clear</vt:lpstr>
      <vt:lpstr>Office Theme</vt:lpstr>
      <vt:lpstr>THE HIDDEN DANGERS INSIDE THE PLATFORM </vt:lpstr>
      <vt:lpstr>Who are we</vt:lpstr>
      <vt:lpstr>Classic platforms</vt:lpstr>
      <vt:lpstr>Classic platform</vt:lpstr>
      <vt:lpstr>Modern platform</vt:lpstr>
      <vt:lpstr>Modern platform</vt:lpstr>
      <vt:lpstr>Modern platform</vt:lpstr>
      <vt:lpstr>Modern platform</vt:lpstr>
      <vt:lpstr>Attackers motivation</vt:lpstr>
      <vt:lpstr>Attackers motivation</vt:lpstr>
      <vt:lpstr>Attack surface review from the inside</vt:lpstr>
      <vt:lpstr>Modern platform</vt:lpstr>
      <vt:lpstr>Modern platform</vt:lpstr>
      <vt:lpstr>Modern platform</vt:lpstr>
      <vt:lpstr>Modern platform</vt:lpstr>
      <vt:lpstr>Modern platform</vt:lpstr>
      <vt:lpstr>Modern platform</vt:lpstr>
      <vt:lpstr>Modern platform</vt:lpstr>
      <vt:lpstr>Modern platform</vt:lpstr>
      <vt:lpstr>Modern platform</vt:lpstr>
      <vt:lpstr>Modern platform</vt:lpstr>
      <vt:lpstr>Modern platform</vt:lpstr>
      <vt:lpstr>Modern platform</vt:lpstr>
      <vt:lpstr>Modern platform</vt:lpstr>
      <vt:lpstr>Modern platform</vt:lpstr>
      <vt:lpstr>Example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Shkatov, Mickey</dc:creator>
  <cp:lastModifiedBy>Shkatov, Mickey</cp:lastModifiedBy>
  <cp:revision>52</cp:revision>
  <dcterms:created xsi:type="dcterms:W3CDTF">2015-10-13T21:01:59Z</dcterms:created>
  <dcterms:modified xsi:type="dcterms:W3CDTF">2015-11-04T15:45:15Z</dcterms:modified>
</cp:coreProperties>
</file>